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lby Kevin (HOS41675)" initials="SK" lastIdx="6" clrIdx="0"/>
  <p:cmAuthor id="1" name="Reto Auer" initials="RA" lastIdx="23" clrIdx="1"/>
  <p:cmAuthor id="2" name="Laure-Anne Ventouras" initials="" lastIdx="0" clrIdx="2"/>
  <p:cmAuthor id="3" name="Selby Kevin (HOS42139)" initials="SK" lastIdx="3" clrIdx="3"/>
  <p:cmAuthor id="4" name="Martin, Yonas (BIHAM)" initials="MY(" lastIdx="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9108" autoAdjust="0"/>
  </p:normalViewPr>
  <p:slideViewPr>
    <p:cSldViewPr>
      <p:cViewPr>
        <p:scale>
          <a:sx n="100" d="100"/>
          <a:sy n="100" d="100"/>
        </p:scale>
        <p:origin x="264" y="294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DEDB-CB30-4FBF-9B3E-C4616C2B4A41}" type="datetimeFigureOut">
              <a:rPr lang="fr-CH" smtClean="0"/>
              <a:pPr/>
              <a:t>01.04.2018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BE259-B4EB-4C12-AA8F-16DCA9D0A8AF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928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BE259-B4EB-4C12-AA8F-16DCA9D0A8AF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Remarques J-LB:</a:t>
            </a:r>
          </a:p>
          <a:p>
            <a:pPr>
              <a:buFontTx/>
              <a:buChar char="-"/>
            </a:pPr>
            <a:r>
              <a:rPr lang="fr-CH" dirty="0" smtClean="0"/>
              <a:t>OC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Sensor</a:t>
            </a:r>
            <a:r>
              <a:rPr lang="fr-CH" baseline="0" dirty="0" smtClean="0"/>
              <a:t> vs </a:t>
            </a:r>
            <a:r>
              <a:rPr lang="fr-CH" baseline="0" dirty="0" err="1" smtClean="0"/>
              <a:t>Guaiac</a:t>
            </a:r>
            <a:r>
              <a:rPr lang="fr-CH" baseline="0" dirty="0" smtClean="0"/>
              <a:t>: la spécificité est moins bonne avec le FIT (94-96% au lieu de 98% </a:t>
            </a:r>
            <a:r>
              <a:rPr lang="fr-CH" baseline="0" dirty="0" err="1" smtClean="0"/>
              <a:t>env</a:t>
            </a:r>
            <a:r>
              <a:rPr lang="fr-CH" baseline="0" dirty="0" smtClean="0"/>
              <a:t>)</a:t>
            </a:r>
          </a:p>
          <a:p>
            <a:pPr>
              <a:buFontTx/>
              <a:buChar char="-"/>
            </a:pPr>
            <a:r>
              <a:rPr lang="fr-CH" baseline="0" dirty="0" smtClean="0"/>
              <a:t>Bénéfices FIT: </a:t>
            </a:r>
            <a:r>
              <a:rPr lang="fr-CH" sz="1200" baseline="0" dirty="0" smtClean="0">
                <a:solidFill>
                  <a:srgbClr val="FF0000"/>
                </a:solidFill>
              </a:rPr>
              <a:t>La référence 4 est inappropriée, elle se réfère</a:t>
            </a:r>
            <a:r>
              <a:rPr lang="fr-CH" sz="1200" dirty="0" smtClean="0">
                <a:solidFill>
                  <a:srgbClr val="FF0000"/>
                </a:solidFill>
              </a:rPr>
              <a:t> au </a:t>
            </a:r>
            <a:r>
              <a:rPr lang="fr-CH" sz="1200" dirty="0" err="1" smtClean="0">
                <a:solidFill>
                  <a:srgbClr val="FF0000"/>
                </a:solidFill>
              </a:rPr>
              <a:t>gFOBT</a:t>
            </a:r>
            <a:r>
              <a:rPr lang="fr-CH" sz="1200" baseline="0" dirty="0" smtClean="0">
                <a:solidFill>
                  <a:srgbClr val="FF0000"/>
                </a:solidFill>
              </a:rPr>
              <a:t> et à un</a:t>
            </a:r>
            <a:r>
              <a:rPr lang="fr-CH" sz="1200" dirty="0" smtClean="0">
                <a:solidFill>
                  <a:srgbClr val="FF0000"/>
                </a:solidFill>
              </a:rPr>
              <a:t> papier de 1994.</a:t>
            </a:r>
            <a:r>
              <a:rPr lang="fr-CH" sz="1200" baseline="0" dirty="0" smtClean="0">
                <a:solidFill>
                  <a:srgbClr val="FF0000"/>
                </a:solidFill>
              </a:rPr>
              <a:t> </a:t>
            </a:r>
            <a:r>
              <a:rPr lang="fr-CH" sz="1200" dirty="0" smtClean="0">
                <a:solidFill>
                  <a:srgbClr val="FF0000"/>
                </a:solidFill>
              </a:rPr>
              <a:t>Nécessaire de donner une</a:t>
            </a:r>
            <a:r>
              <a:rPr lang="fr-CH" sz="1200" baseline="0" dirty="0" smtClean="0">
                <a:solidFill>
                  <a:srgbClr val="FF0000"/>
                </a:solidFill>
              </a:rPr>
              <a:t> estimation sans RCT? </a:t>
            </a:r>
            <a:endParaRPr lang="fr-CH" baseline="0" dirty="0" smtClean="0"/>
          </a:p>
          <a:p>
            <a:pPr>
              <a:buFontTx/>
              <a:buChar char="-"/>
            </a:pPr>
            <a:r>
              <a:rPr lang="fr-CH" baseline="0" dirty="0" smtClean="0"/>
              <a:t>Risques FIT: Asymétrie entre faux négatif et faux positif ! J’ai reformulé</a:t>
            </a:r>
          </a:p>
          <a:p>
            <a:pPr>
              <a:buFontTx/>
              <a:buChar char="-"/>
            </a:pPr>
            <a:r>
              <a:rPr lang="fr-CH" baseline="0" dirty="0" smtClean="0"/>
              <a:t>Risques COLO: 1) apparaît dans l’encadré puis dessous (Bénéfices vs Risques), symétrie de présentation avec FIT serait souhaitable. 2) quid de la sédation ?</a:t>
            </a:r>
          </a:p>
          <a:p>
            <a:pPr>
              <a:buFontTx/>
              <a:buChar char="-"/>
            </a:pPr>
            <a:r>
              <a:rPr lang="fr-CH" baseline="0" dirty="0" smtClean="0"/>
              <a:t>Boîte COLO: enlever les chiffres sur les taux d’hospitalisation et de perforation (taux faibles avec fausse imprécision de précision). La quantification du risque de complication me semble suffisant pour apprécier ce risque.</a:t>
            </a:r>
          </a:p>
          <a:p>
            <a:pPr>
              <a:buFontTx/>
              <a:buChar char="-"/>
            </a:pPr>
            <a:r>
              <a:rPr lang="fr-CH" baseline="0" dirty="0" smtClean="0"/>
              <a:t>Réf 6 à ajouter: Brenner et al. BMJ 2014; 348:g2467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BE259-B4EB-4C12-AA8F-16DCA9D0A8AF}" type="slidenum">
              <a:rPr lang="fr-CH" smtClean="0"/>
              <a:pPr/>
              <a:t>2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29868" y="14036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smtClean="0">
                <a:latin typeface="Calibri" pitchFamily="34" charset="0"/>
              </a:rPr>
              <a:t>Fiche d’information et d’aide à la décision pour le dépistage du cancer du colon</a:t>
            </a:r>
            <a:endParaRPr lang="fr-CH" sz="1600" b="1" dirty="0">
              <a:latin typeface="Calibri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49848" y="550059"/>
            <a:ext cx="295947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100" dirty="0" smtClean="0"/>
              <a:t>Visite médicale de discussion du dépistage</a:t>
            </a:r>
            <a:endParaRPr lang="fr-CH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852936" y="1747773"/>
            <a:ext cx="223224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100" dirty="0" smtClean="0"/>
              <a:t>Recherche de sang occulte (FIT)</a:t>
            </a:r>
            <a:endParaRPr lang="fr-CH" sz="11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229200" y="1747773"/>
            <a:ext cx="12241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100" dirty="0" smtClean="0"/>
              <a:t>Coloscopie</a:t>
            </a:r>
            <a:endParaRPr lang="fr-CH" sz="11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013176" y="1074440"/>
            <a:ext cx="12961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100" dirty="0" smtClean="0"/>
              <a:t>Exclusion ou report de décision</a:t>
            </a:r>
            <a:endParaRPr lang="fr-CH" sz="1100" dirty="0"/>
          </a:p>
        </p:txBody>
      </p:sp>
      <p:cxnSp>
        <p:nvCxnSpPr>
          <p:cNvPr id="21" name="Connecteur droit avec flèche 20"/>
          <p:cNvCxnSpPr>
            <a:stCxn id="19" idx="2"/>
            <a:endCxn id="14" idx="0"/>
          </p:cNvCxnSpPr>
          <p:nvPr/>
        </p:nvCxnSpPr>
        <p:spPr>
          <a:xfrm>
            <a:off x="3969060" y="1336050"/>
            <a:ext cx="0" cy="4117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9" idx="2"/>
            <a:endCxn id="15" idx="0"/>
          </p:cNvCxnSpPr>
          <p:nvPr/>
        </p:nvCxnSpPr>
        <p:spPr>
          <a:xfrm>
            <a:off x="3969060" y="1336050"/>
            <a:ext cx="1872208" cy="4117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2" idx="2"/>
            <a:endCxn id="16" idx="0"/>
          </p:cNvCxnSpPr>
          <p:nvPr/>
        </p:nvCxnSpPr>
        <p:spPr>
          <a:xfrm>
            <a:off x="4829584" y="811669"/>
            <a:ext cx="831664" cy="2627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60648" y="89035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Document est destiné aux médecins et résumant les données clés dans le cadre d’une </a:t>
            </a:r>
            <a:r>
              <a:rPr lang="fr-CH" sz="1200" i="1" dirty="0" smtClean="0"/>
              <a:t>décision partagée</a:t>
            </a:r>
            <a:r>
              <a:rPr lang="fr-CH" sz="1200" dirty="0" smtClean="0"/>
              <a:t> avec leur </a:t>
            </a:r>
            <a:r>
              <a:rPr lang="fr-CH" sz="1200" dirty="0" err="1" smtClean="0"/>
              <a:t>patient-e</a:t>
            </a:r>
            <a:endParaRPr lang="fr-CH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38174" y="2056038"/>
            <a:ext cx="6588000" cy="57477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fr-CH" sz="1000" b="1" dirty="0" smtClean="0"/>
              <a:t>Quelle est la fréquence du cancer colorectal (CCR) en Suisse?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 Environ 5% des hommes </a:t>
            </a:r>
            <a:r>
              <a:rPr lang="fr-CH" sz="1000" dirty="0"/>
              <a:t>et </a:t>
            </a:r>
            <a:r>
              <a:rPr lang="fr-CH" sz="1000" dirty="0" smtClean="0"/>
              <a:t>3% </a:t>
            </a:r>
            <a:r>
              <a:rPr lang="fr-CH" sz="1000" dirty="0"/>
              <a:t>des femmes </a:t>
            </a:r>
            <a:r>
              <a:rPr lang="fr-CH" sz="1000" dirty="0" smtClean="0"/>
              <a:t>reçoivent un diagnostic de CCR avant 80 ans.</a:t>
            </a:r>
            <a:r>
              <a:rPr lang="fr-CH" sz="1000" baseline="30000" dirty="0" smtClean="0"/>
              <a:t>1</a:t>
            </a:r>
            <a:r>
              <a:rPr lang="fr-CH" sz="1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 Environ 2% des hommes </a:t>
            </a:r>
            <a:r>
              <a:rPr lang="fr-CH" sz="1000" dirty="0"/>
              <a:t>et </a:t>
            </a:r>
            <a:r>
              <a:rPr lang="fr-CH" sz="1000" dirty="0" smtClean="0"/>
              <a:t>1% </a:t>
            </a:r>
            <a:r>
              <a:rPr lang="fr-CH" sz="1000" dirty="0"/>
              <a:t>des </a:t>
            </a:r>
            <a:r>
              <a:rPr lang="fr-CH" sz="1000" dirty="0" smtClean="0"/>
              <a:t>femmes en meurent avant 80 ans.</a:t>
            </a:r>
          </a:p>
          <a:p>
            <a:pPr>
              <a:spcAft>
                <a:spcPts val="300"/>
              </a:spcAft>
            </a:pPr>
            <a:r>
              <a:rPr lang="fr-CH" sz="1000" b="1" dirty="0" smtClean="0"/>
              <a:t>Quel pourcentage de la population est à jour avec le dépistage et quel son bénéfice?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1000" dirty="0" smtClean="0"/>
              <a:t>40-46% de la population de 50 à 75 ans serait à jour avec le dépistage pour le CCR soit par recherche de sang occulte dans les selles (FOBT) ou par endoscopie (coloscopie et </a:t>
            </a:r>
            <a:r>
              <a:rPr lang="fr-CH" sz="1000" dirty="0" err="1" smtClean="0"/>
              <a:t>sigmoïdoscopie</a:t>
            </a:r>
            <a:r>
              <a:rPr lang="fr-CH" sz="1000" dirty="0" smtClean="0"/>
              <a:t>).</a:t>
            </a:r>
            <a:endParaRPr lang="fr-CH" sz="1000" baseline="30000" dirty="0" smtClean="0"/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1000" dirty="0" smtClean="0"/>
              <a:t>On estime que la pratique régulière d’un dépistage permet une réduction absolue de la mortalité par cancer colorectal de 1% avant l’âge de 80 ans (de 2/100 à 1/100).</a:t>
            </a:r>
          </a:p>
          <a:p>
            <a:pPr>
              <a:spcAft>
                <a:spcPts val="300"/>
              </a:spcAft>
            </a:pPr>
            <a:r>
              <a:rPr lang="fr-CH" sz="1000" b="1" dirty="0" smtClean="0"/>
              <a:t>Quelle personne est ELIGIBLE pour le dépistage soit par FIT soit par coloscopie?</a:t>
            </a:r>
            <a:endParaRPr lang="fr-CH" sz="1000" dirty="0" smtClean="0"/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1000" dirty="0" smtClean="0"/>
              <a:t> Le dépistage est destiné à la population sans facteurs de risque dès 50 ans. Le remboursement des tests de dépistage sont pris en charge jusqu’à 69 ans depuis 2013.</a:t>
            </a:r>
            <a:r>
              <a:rPr lang="fr-CH" sz="1000" baseline="30000" dirty="0" smtClean="0"/>
              <a:t>5 </a:t>
            </a:r>
            <a:r>
              <a:rPr lang="fr-CH" sz="1000" dirty="0" smtClean="0"/>
              <a:t> Certaines recommandations proposent cependant d’étendre l’éligibilité des tests à 75 ans ou pour des personnes avec une espérance de vie estimée à &gt;10 ans.</a:t>
            </a:r>
          </a:p>
          <a:p>
            <a:pPr>
              <a:spcAft>
                <a:spcPts val="300"/>
              </a:spcAft>
            </a:pPr>
            <a:r>
              <a:rPr lang="fr-CH" sz="1000" b="1" dirty="0" smtClean="0"/>
              <a:t>Quelle personne est EXCLUE du dépistage par FIT d’emblée?</a:t>
            </a:r>
            <a:endParaRPr lang="fr-CH" sz="1000" dirty="0" smtClean="0"/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fr-CH" sz="1000" dirty="0" smtClean="0"/>
              <a:t>Symptômes digestifs récents ou rectorragie macroscopique</a:t>
            </a:r>
            <a:r>
              <a:rPr lang="fr-CH" sz="1000" dirty="0"/>
              <a:t> -&gt; </a:t>
            </a:r>
            <a:r>
              <a:rPr lang="fr-CH" sz="1000" u="sng" dirty="0" smtClean="0"/>
              <a:t>coloscopie diagnostique</a:t>
            </a:r>
            <a:r>
              <a:rPr lang="fr-CH" sz="1000" dirty="0" smtClean="0"/>
              <a:t> nécessaire  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fr-CH" sz="1000" dirty="0" smtClean="0"/>
              <a:t>Pour les </a:t>
            </a:r>
            <a:r>
              <a:rPr lang="fr-CH" sz="1000" i="1" dirty="0" smtClean="0"/>
              <a:t>populations à risque élevé ou très élevé</a:t>
            </a:r>
            <a:r>
              <a:rPr lang="fr-CH" sz="1000" dirty="0" smtClean="0"/>
              <a:t>, la </a:t>
            </a:r>
            <a:r>
              <a:rPr lang="fr-CH" sz="1000" u="sng" dirty="0" smtClean="0"/>
              <a:t>coloscopie d’emblée </a:t>
            </a:r>
            <a:r>
              <a:rPr lang="fr-CH" sz="1000" dirty="0" smtClean="0"/>
              <a:t>est recommandée. L’âge de début du dépistage ainsi que la fréquence dépend de la maladie sous jacente (à discuter avec le gastroentérologue).    </a:t>
            </a:r>
            <a:endParaRPr lang="fr-CH" sz="1000" i="1" dirty="0" smtClean="0"/>
          </a:p>
          <a:p>
            <a:pPr>
              <a:spcAft>
                <a:spcPts val="300"/>
              </a:spcAft>
            </a:pPr>
            <a:r>
              <a:rPr lang="fr-CH" sz="1000" i="1" dirty="0" smtClean="0"/>
              <a:t>  - Risque élevé </a:t>
            </a:r>
            <a:r>
              <a:rPr lang="fr-CH" sz="1000" dirty="0" smtClean="0"/>
              <a:t>de CRC</a:t>
            </a:r>
            <a:r>
              <a:rPr lang="fr-CH" sz="1000" i="1" dirty="0" smtClean="0"/>
              <a:t>:</a:t>
            </a:r>
          </a:p>
          <a:p>
            <a:pPr>
              <a:spcAft>
                <a:spcPts val="300"/>
              </a:spcAft>
            </a:pPr>
            <a:r>
              <a:rPr lang="fr-CH" sz="1000" dirty="0" smtClean="0"/>
              <a:t>     • Antécédents personnels: </a:t>
            </a:r>
            <a:r>
              <a:rPr lang="fr-CH" sz="1000" dirty="0" smtClean="0">
                <a:sym typeface="Wingdings" pitchFamily="2" charset="2"/>
              </a:rPr>
              <a:t>CCR </a:t>
            </a:r>
            <a:r>
              <a:rPr lang="fr-CH" sz="1000" b="1" dirty="0" smtClean="0">
                <a:sym typeface="Wingdings" pitchFamily="2" charset="2"/>
              </a:rPr>
              <a:t>ou</a:t>
            </a:r>
            <a:r>
              <a:rPr lang="fr-CH" sz="1000" dirty="0" smtClean="0">
                <a:sym typeface="Wingdings" pitchFamily="2" charset="2"/>
              </a:rPr>
              <a:t> </a:t>
            </a:r>
            <a:r>
              <a:rPr lang="fr-CH" sz="1000" dirty="0" smtClean="0"/>
              <a:t>polype (&gt;1 cm, adénome villeux ou tubuleux-villeux, dysplasie haut degré)</a:t>
            </a:r>
            <a:endParaRPr lang="fr-CH" sz="1000" dirty="0" smtClean="0"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fr-CH" sz="1000" dirty="0" smtClean="0">
                <a:sym typeface="Wingdings" pitchFamily="2" charset="2"/>
              </a:rPr>
              <a:t>     </a:t>
            </a:r>
            <a:r>
              <a:rPr lang="fr-CH" sz="1000" dirty="0" smtClean="0"/>
              <a:t>•</a:t>
            </a:r>
            <a:r>
              <a:rPr lang="fr-CH" sz="1000" dirty="0" smtClean="0">
                <a:sym typeface="Wingdings" pitchFamily="2" charset="2"/>
              </a:rPr>
              <a:t> Antécédents familiaux (parenté de 1er degré) : CCR </a:t>
            </a:r>
            <a:r>
              <a:rPr lang="fr-CH" sz="1000" b="1" dirty="0" smtClean="0">
                <a:sym typeface="Wingdings" pitchFamily="2" charset="2"/>
              </a:rPr>
              <a:t>ou </a:t>
            </a:r>
            <a:r>
              <a:rPr lang="fr-CH" sz="1000" dirty="0" smtClean="0">
                <a:sym typeface="Wingdings" pitchFamily="2" charset="2"/>
              </a:rPr>
              <a:t>polype &lt; 60 ans</a:t>
            </a:r>
          </a:p>
          <a:p>
            <a:pPr>
              <a:spcAft>
                <a:spcPts val="300"/>
              </a:spcAft>
            </a:pPr>
            <a:r>
              <a:rPr lang="fr-CH" sz="1000" dirty="0" smtClean="0">
                <a:sym typeface="Wingdings" pitchFamily="2" charset="2"/>
              </a:rPr>
              <a:t>     </a:t>
            </a:r>
            <a:r>
              <a:rPr lang="fr-CH" sz="1000" dirty="0" smtClean="0"/>
              <a:t>• </a:t>
            </a:r>
            <a:r>
              <a:rPr lang="fr-CH" sz="1000" dirty="0" smtClean="0">
                <a:sym typeface="Wingdings" pitchFamily="2" charset="2"/>
              </a:rPr>
              <a:t>Colite ulcéreuse ou maladie de </a:t>
            </a:r>
            <a:r>
              <a:rPr lang="fr-CH" sz="1000" dirty="0" err="1" smtClean="0">
                <a:sym typeface="Wingdings" pitchFamily="2" charset="2"/>
              </a:rPr>
              <a:t>Crohn</a:t>
            </a:r>
            <a:r>
              <a:rPr lang="fr-CH" sz="1000" dirty="0" smtClean="0">
                <a:sym typeface="Wingdings" pitchFamily="2" charset="2"/>
              </a:rPr>
              <a:t> après 8-10 ans (</a:t>
            </a:r>
            <a:r>
              <a:rPr lang="fr-CH" sz="1000" dirty="0" err="1" smtClean="0">
                <a:sym typeface="Wingdings" pitchFamily="2" charset="2"/>
              </a:rPr>
              <a:t>pancolite</a:t>
            </a:r>
            <a:r>
              <a:rPr lang="fr-CH" sz="1000" dirty="0" smtClean="0">
                <a:sym typeface="Wingdings" pitchFamily="2" charset="2"/>
              </a:rPr>
              <a:t>) ou 15-20 ans si colite gauche</a:t>
            </a:r>
          </a:p>
          <a:p>
            <a:pPr>
              <a:spcAft>
                <a:spcPts val="300"/>
              </a:spcAft>
            </a:pPr>
            <a:r>
              <a:rPr lang="fr-CH" sz="1000" dirty="0" smtClean="0">
                <a:sym typeface="Wingdings" pitchFamily="2" charset="2"/>
              </a:rPr>
              <a:t>     </a:t>
            </a:r>
            <a:r>
              <a:rPr lang="fr-CH" sz="1000" dirty="0" smtClean="0"/>
              <a:t>•</a:t>
            </a:r>
            <a:r>
              <a:rPr lang="fr-CH" sz="1000" dirty="0" smtClean="0">
                <a:sym typeface="Wingdings" pitchFamily="2" charset="2"/>
              </a:rPr>
              <a:t> Autres: Irradiation abdominale dans enfance (&gt;30Gy), Acromégalie</a:t>
            </a:r>
          </a:p>
          <a:p>
            <a:pPr>
              <a:spcAft>
                <a:spcPts val="300"/>
              </a:spcAft>
            </a:pPr>
            <a:r>
              <a:rPr lang="fr-CH" sz="1000" i="1" dirty="0" smtClean="0"/>
              <a:t>  - Risque très élevé</a:t>
            </a:r>
            <a:r>
              <a:rPr lang="fr-CH" sz="1000" dirty="0" smtClean="0"/>
              <a:t> de CRC</a:t>
            </a:r>
            <a:r>
              <a:rPr lang="fr-CH" sz="1000" i="1" dirty="0" smtClean="0"/>
              <a:t>: </a:t>
            </a:r>
            <a:r>
              <a:rPr lang="fr-CH" sz="1000" dirty="0" smtClean="0"/>
              <a:t>Polypose </a:t>
            </a:r>
            <a:r>
              <a:rPr lang="fr-CH" sz="1000" dirty="0" err="1" smtClean="0"/>
              <a:t>Adénomateuse</a:t>
            </a:r>
            <a:r>
              <a:rPr lang="fr-CH" sz="1000" dirty="0" smtClean="0"/>
              <a:t> Familiale (PAF), Syndrome de Lynch (HNPCC), autre.</a:t>
            </a:r>
          </a:p>
          <a:p>
            <a:pPr>
              <a:spcAft>
                <a:spcPts val="300"/>
              </a:spcAft>
            </a:pPr>
            <a:r>
              <a:rPr lang="fr-CH" sz="1000" b="1" dirty="0" smtClean="0"/>
              <a:t>Quelle </a:t>
            </a:r>
            <a:r>
              <a:rPr lang="fr-CH" sz="1000" b="1" dirty="0"/>
              <a:t>personne est EXCLUE du </a:t>
            </a:r>
            <a:r>
              <a:rPr lang="fr-CH" sz="1000" b="1" dirty="0" smtClean="0"/>
              <a:t>dépistage?</a:t>
            </a:r>
          </a:p>
          <a:p>
            <a:pPr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fr-CH" sz="1000" dirty="0"/>
              <a:t>Maladie intercurrente </a:t>
            </a:r>
            <a:r>
              <a:rPr lang="fr-CH" sz="1000" dirty="0" smtClean="0"/>
              <a:t>grave, </a:t>
            </a:r>
            <a:r>
              <a:rPr lang="fr-CH" sz="1000" dirty="0"/>
              <a:t>e</a:t>
            </a:r>
            <a:r>
              <a:rPr lang="fr-CH" sz="1000" dirty="0" smtClean="0"/>
              <a:t>spérance de vie estimée à moins de 10 ans</a:t>
            </a:r>
          </a:p>
          <a:p>
            <a:pPr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fr-CH" sz="1000" dirty="0" smtClean="0"/>
              <a:t>Refus de dépistage</a:t>
            </a:r>
            <a:endParaRPr lang="fr-CH" sz="1000" b="1" dirty="0" smtClean="0"/>
          </a:p>
          <a:p>
            <a:pPr>
              <a:spcAft>
                <a:spcPts val="300"/>
              </a:spcAft>
            </a:pPr>
            <a:r>
              <a:rPr lang="fr-CH" sz="1000" b="1" dirty="0" smtClean="0"/>
              <a:t>Quels examens de dépistage sont disponibles et remboursés dans le cadre de la décision de l’OFSP? Quels sont les coûts pour les patients?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 Une coloscopie OU la recherche de sang occulte dans les selles sont pris en charge par l’assurance maladie de base pour les personnes de 50 à 69 ans. 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Reste à charge </a:t>
            </a:r>
            <a:r>
              <a:rPr lang="fr-CH" sz="1000" dirty="0"/>
              <a:t>des </a:t>
            </a:r>
            <a:r>
              <a:rPr lang="fr-CH" sz="1000" dirty="0" smtClean="0"/>
              <a:t>patients (franchise + 10</a:t>
            </a:r>
            <a:r>
              <a:rPr lang="fr-CH" sz="1000" dirty="0"/>
              <a:t>% de </a:t>
            </a:r>
            <a:r>
              <a:rPr lang="fr-CH" sz="1000" dirty="0" smtClean="0"/>
              <a:t>quote-part</a:t>
            </a:r>
            <a:r>
              <a:rPr lang="fr-CH" sz="1000" dirty="0"/>
              <a:t>) :</a:t>
            </a:r>
            <a:endParaRPr lang="fr-CH" sz="1000" dirty="0" smtClean="0"/>
          </a:p>
          <a:p>
            <a:pPr marL="266700" lvl="1" indent="98425">
              <a:buFont typeface="Arial" pitchFamily="34" charset="0"/>
              <a:buChar char="•"/>
            </a:pPr>
            <a:r>
              <a:rPr lang="fr-CH" sz="1000" dirty="0" smtClean="0"/>
              <a:t> Coloscopie : de 800 CHF (examen diagnostique) à  ~1600 CHF (si </a:t>
            </a:r>
            <a:r>
              <a:rPr lang="fr-CH" sz="1000" dirty="0" err="1" smtClean="0"/>
              <a:t>polypectomies</a:t>
            </a:r>
            <a:r>
              <a:rPr lang="fr-CH" sz="1000" dirty="0" smtClean="0"/>
              <a:t>). </a:t>
            </a:r>
            <a:endParaRPr lang="fr-CH" sz="1000" dirty="0"/>
          </a:p>
          <a:p>
            <a:pPr marL="266700" lvl="1" indent="98425">
              <a:buFont typeface="Arial" pitchFamily="34" charset="0"/>
              <a:buChar char="•"/>
            </a:pPr>
            <a:r>
              <a:rPr lang="fr-CH" sz="1000" dirty="0" smtClean="0"/>
              <a:t> Test immunologique de recherche de sang dans les selles (FIT) : ~50 CHF.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52400" y="7767366"/>
            <a:ext cx="655955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1000" b="1" dirty="0" smtClean="0"/>
              <a:t>Questions destinées aux patient-e-s pour faciliter la prise de décision au sujet du dépistage. 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 Quels sont les éléments les plus importants pour prendre votre décision?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 Quelle autre personne pourrait vous aider à faire votre choix?</a:t>
            </a:r>
          </a:p>
          <a:p>
            <a:pPr>
              <a:buFont typeface="Arial" pitchFamily="34" charset="0"/>
              <a:buChar char="•"/>
            </a:pPr>
            <a:r>
              <a:rPr lang="fr-CH" sz="1000" dirty="0" smtClean="0"/>
              <a:t> Est-ce que vous pouvez me dire ce que vous avez retenu de notre discussion? (</a:t>
            </a:r>
            <a:r>
              <a:rPr lang="fr-CH" sz="1000" i="1" dirty="0" err="1" smtClean="0"/>
              <a:t>Teach</a:t>
            </a:r>
            <a:r>
              <a:rPr lang="fr-CH" sz="1000" i="1" dirty="0" smtClean="0"/>
              <a:t>-back</a:t>
            </a:r>
            <a:r>
              <a:rPr lang="fr-CH" sz="1000" dirty="0" smtClean="0"/>
              <a:t>)</a:t>
            </a:r>
          </a:p>
        </p:txBody>
      </p:sp>
      <p:sp>
        <p:nvSpPr>
          <p:cNvPr id="22" name="ZoneTexte 19"/>
          <p:cNvSpPr txBox="1"/>
          <p:nvPr/>
        </p:nvSpPr>
        <p:spPr>
          <a:xfrm>
            <a:off x="152400" y="8498580"/>
            <a:ext cx="6559550" cy="869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r>
              <a:rPr lang="fr-CH" sz="1050" b="1" dirty="0" smtClean="0"/>
              <a:t>Sources et références</a:t>
            </a:r>
          </a:p>
          <a:p>
            <a:r>
              <a:rPr lang="fr-CH" sz="800" baseline="30000" dirty="0" smtClean="0"/>
              <a:t>1</a:t>
            </a:r>
            <a:r>
              <a:rPr lang="fr-CH" sz="800" dirty="0" smtClean="0"/>
              <a:t>National Institute for Cancer </a:t>
            </a:r>
            <a:r>
              <a:rPr lang="fr-CH" sz="800" dirty="0" err="1" smtClean="0"/>
              <a:t>Epidemiology</a:t>
            </a:r>
            <a:r>
              <a:rPr lang="fr-CH" sz="800" dirty="0" smtClean="0"/>
              <a:t> and Registration/FSO 2016</a:t>
            </a:r>
            <a:endParaRPr lang="fr-CH" sz="800" baseline="30000" dirty="0" smtClean="0"/>
          </a:p>
          <a:p>
            <a:r>
              <a:rPr lang="fr-CH" sz="800" baseline="30000" dirty="0" smtClean="0"/>
              <a:t>2</a:t>
            </a:r>
            <a:r>
              <a:rPr lang="fr-CH" sz="800" dirty="0" smtClean="0"/>
              <a:t>Quintero et al. </a:t>
            </a:r>
            <a:r>
              <a:rPr lang="fr-CH" sz="800" i="1" dirty="0" smtClean="0"/>
              <a:t>N Engl J Med</a:t>
            </a:r>
            <a:r>
              <a:rPr lang="fr-CH" sz="800" dirty="0" smtClean="0"/>
              <a:t> 2012;366:697-706</a:t>
            </a:r>
          </a:p>
          <a:p>
            <a:r>
              <a:rPr lang="fr-CH" sz="800" baseline="30000" dirty="0" smtClean="0"/>
              <a:t>3</a:t>
            </a:r>
            <a:r>
              <a:rPr lang="fr-CH" sz="800" dirty="0" smtClean="0"/>
              <a:t>Pox et al. </a:t>
            </a:r>
            <a:r>
              <a:rPr lang="fr-CH" sz="800" i="1" dirty="0" err="1" smtClean="0"/>
              <a:t>Gastroenterology</a:t>
            </a:r>
            <a:r>
              <a:rPr lang="fr-CH" sz="800" dirty="0" smtClean="0"/>
              <a:t> 2012;142:1460-1467.</a:t>
            </a:r>
            <a:endParaRPr lang="fr-CH" sz="800" baseline="30000" dirty="0"/>
          </a:p>
          <a:p>
            <a:r>
              <a:rPr lang="fr-CH" sz="800" baseline="30000" dirty="0" smtClean="0"/>
              <a:t>4</a:t>
            </a:r>
            <a:r>
              <a:rPr lang="fr-CH" sz="800" dirty="0" smtClean="0"/>
              <a:t>Knudsen et al. </a:t>
            </a:r>
            <a:r>
              <a:rPr lang="fr-CH" sz="800" i="1" dirty="0" smtClean="0"/>
              <a:t>Ann </a:t>
            </a:r>
            <a:r>
              <a:rPr lang="fr-CH" sz="800" i="1" dirty="0" err="1" smtClean="0"/>
              <a:t>Intern</a:t>
            </a:r>
            <a:r>
              <a:rPr lang="fr-CH" sz="800" i="1" dirty="0" smtClean="0"/>
              <a:t> Med</a:t>
            </a:r>
            <a:r>
              <a:rPr lang="fr-CH" sz="800" dirty="0" smtClean="0"/>
              <a:t> 2016;315(23):2595-2609.</a:t>
            </a:r>
          </a:p>
          <a:p>
            <a:r>
              <a:rPr lang="fr-CH" sz="800" baseline="30000" dirty="0" smtClean="0"/>
              <a:t>5</a:t>
            </a:r>
            <a:r>
              <a:rPr lang="fr-CH" sz="800" dirty="0" smtClean="0"/>
              <a:t>Bulliard J.-L. et al. </a:t>
            </a:r>
            <a:r>
              <a:rPr lang="fr-CH" sz="800" i="1" dirty="0" err="1" smtClean="0"/>
              <a:t>Rev</a:t>
            </a:r>
            <a:r>
              <a:rPr lang="fr-CH" sz="800" i="1" dirty="0" smtClean="0"/>
              <a:t> Med Suisse</a:t>
            </a:r>
            <a:r>
              <a:rPr lang="fr-CH" sz="800" dirty="0" smtClean="0"/>
              <a:t> 2012;8:1464-7.</a:t>
            </a:r>
          </a:p>
          <a:p>
            <a:r>
              <a:rPr lang="fr-CH" sz="800" baseline="30000" dirty="0" smtClean="0"/>
              <a:t>6</a:t>
            </a:r>
            <a:r>
              <a:rPr lang="fr-CH" sz="800" dirty="0" smtClean="0"/>
              <a:t>Brenner et al. </a:t>
            </a:r>
            <a:r>
              <a:rPr lang="fr-CH" sz="800" i="1" dirty="0" smtClean="0"/>
              <a:t>BMJ</a:t>
            </a:r>
            <a:r>
              <a:rPr lang="fr-CH" sz="800" dirty="0" smtClean="0"/>
              <a:t> 2014; 348:g2467.</a:t>
            </a:r>
          </a:p>
          <a:p>
            <a:r>
              <a:rPr lang="fr-CH" sz="800" baseline="30000" dirty="0" smtClean="0"/>
              <a:t>7</a:t>
            </a:r>
            <a:r>
              <a:rPr lang="fr-CH" sz="800" dirty="0" smtClean="0"/>
              <a:t>Rutter MD et al. </a:t>
            </a:r>
            <a:r>
              <a:rPr lang="fr-CH" sz="800" i="1" dirty="0" err="1" smtClean="0"/>
              <a:t>Endoscopy</a:t>
            </a:r>
            <a:r>
              <a:rPr lang="fr-CH" sz="800" dirty="0" smtClean="0"/>
              <a:t> 2014 ;46(02):90-97</a:t>
            </a:r>
          </a:p>
          <a:p>
            <a:r>
              <a:rPr lang="fr-CH" sz="800" baseline="30000" dirty="0" smtClean="0"/>
              <a:t>8</a:t>
            </a:r>
            <a:r>
              <a:rPr lang="fr-CH" sz="800" dirty="0" smtClean="0"/>
              <a:t>Recommendation on Colorectal Cancer Screening, USPSTF, 2016</a:t>
            </a:r>
          </a:p>
          <a:p>
            <a:r>
              <a:rPr lang="fr-CH" sz="800" baseline="30000" dirty="0" smtClean="0"/>
              <a:t>9 </a:t>
            </a:r>
            <a:r>
              <a:rPr lang="fr-CH" sz="800" dirty="0" smtClean="0"/>
              <a:t>Lee et al..</a:t>
            </a:r>
            <a:r>
              <a:rPr lang="fr-CH" sz="800" i="1" dirty="0" smtClean="0"/>
              <a:t> </a:t>
            </a:r>
            <a:r>
              <a:rPr lang="fr-CH" sz="800" i="1" dirty="0"/>
              <a:t>Ann </a:t>
            </a:r>
            <a:r>
              <a:rPr lang="fr-CH" sz="800" i="1" dirty="0" err="1"/>
              <a:t>Intern</a:t>
            </a:r>
            <a:r>
              <a:rPr lang="fr-CH" sz="800" i="1" dirty="0"/>
              <a:t> </a:t>
            </a:r>
            <a:r>
              <a:rPr lang="fr-CH" sz="800" i="1" dirty="0" smtClean="0"/>
              <a:t>Med</a:t>
            </a:r>
            <a:r>
              <a:rPr lang="fr-CH" sz="800" dirty="0" smtClean="0"/>
              <a:t> 2014;160(3):171</a:t>
            </a:r>
          </a:p>
          <a:p>
            <a:r>
              <a:rPr lang="fr-CH" sz="800" baseline="30000" dirty="0" smtClean="0"/>
              <a:t>10</a:t>
            </a:r>
            <a:r>
              <a:rPr lang="fr-CH" sz="800" dirty="0" smtClean="0"/>
              <a:t>Lauby-Secretan et al. </a:t>
            </a:r>
            <a:r>
              <a:rPr lang="fr-CH" sz="800" i="1" dirty="0" smtClean="0"/>
              <a:t>N </a:t>
            </a:r>
            <a:r>
              <a:rPr lang="fr-CH" sz="800" i="1" dirty="0" err="1" smtClean="0"/>
              <a:t>Engl</a:t>
            </a:r>
            <a:r>
              <a:rPr lang="fr-CH" sz="800" i="1" dirty="0" smtClean="0"/>
              <a:t> J Med </a:t>
            </a:r>
            <a:r>
              <a:rPr lang="fr-CH" sz="800" dirty="0" smtClean="0"/>
              <a:t>2018 Mar 26</a:t>
            </a:r>
            <a:endParaRPr lang="fr-CH" sz="800" i="1" baseline="30000" dirty="0" smtClean="0"/>
          </a:p>
        </p:txBody>
      </p:sp>
      <p:sp>
        <p:nvSpPr>
          <p:cNvPr id="23" name="ZoneTexte 19"/>
          <p:cNvSpPr txBox="1"/>
          <p:nvPr/>
        </p:nvSpPr>
        <p:spPr>
          <a:xfrm>
            <a:off x="72578" y="9341713"/>
            <a:ext cx="6719193" cy="5078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fr-CH" sz="900" dirty="0" smtClean="0"/>
              <a:t>Basé sur le concept de </a:t>
            </a:r>
            <a:r>
              <a:rPr lang="fr-CH" sz="900" i="1" dirty="0" smtClean="0"/>
              <a:t>Boîte à décision</a:t>
            </a:r>
            <a:r>
              <a:rPr lang="fr-CH" sz="900" dirty="0" smtClean="0"/>
              <a:t> de A. Giguere, Université Laval, Québec</a:t>
            </a:r>
          </a:p>
          <a:p>
            <a:r>
              <a:rPr lang="fr-CH" sz="900" dirty="0" smtClean="0"/>
              <a:t>Version adaptée pour le projet PNR74 </a:t>
            </a:r>
            <a:r>
              <a:rPr lang="fr-CH" sz="900" dirty="0" err="1" smtClean="0"/>
              <a:t>Smarter</a:t>
            </a:r>
            <a:r>
              <a:rPr lang="fr-CH" sz="900" dirty="0" smtClean="0"/>
              <a:t> </a:t>
            </a:r>
            <a:r>
              <a:rPr lang="fr-CH" sz="900" dirty="0" err="1" smtClean="0"/>
              <a:t>Medicine</a:t>
            </a:r>
            <a:r>
              <a:rPr lang="fr-CH" sz="900" dirty="0" smtClean="0"/>
              <a:t> de la boîte de décision distribuée aux médecins de premier recours dans le cadre du Programme Vaudois de Dépistage du Cancer du Colon.    </a:t>
            </a:r>
            <a:endParaRPr lang="fr-CH" sz="900" baseline="3000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3356992" y="1074440"/>
            <a:ext cx="12241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100" dirty="0" smtClean="0"/>
              <a:t>Dépistage</a:t>
            </a:r>
            <a:endParaRPr lang="fr-CH" sz="1100" dirty="0"/>
          </a:p>
        </p:txBody>
      </p:sp>
      <p:cxnSp>
        <p:nvCxnSpPr>
          <p:cNvPr id="34" name="Connecteur droit avec flèche 33"/>
          <p:cNvCxnSpPr>
            <a:stCxn id="12" idx="2"/>
            <a:endCxn id="19" idx="0"/>
          </p:cNvCxnSpPr>
          <p:nvPr/>
        </p:nvCxnSpPr>
        <p:spPr>
          <a:xfrm flipH="1">
            <a:off x="3969060" y="811669"/>
            <a:ext cx="860524" cy="2627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7908" y="119028"/>
            <a:ext cx="6552728" cy="1392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fr-CH" sz="900" b="1" dirty="0" smtClean="0"/>
              <a:t>Recherche de sang occulte dans les selles par méthode immunologique (FIT)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900" dirty="0" smtClean="0"/>
              <a:t> Consiste pour les personnes à se procurer un kit à votre cabinet, et recevoir des explications pour ce test, prélever un échantillon de matière fécale, le placer dans un kit prévu à cet effet et envoyer le kit au laboratoire central.</a:t>
            </a:r>
          </a:p>
          <a:p>
            <a:pPr>
              <a:spcAft>
                <a:spcPts val="300"/>
              </a:spcAft>
            </a:pPr>
            <a:r>
              <a:rPr lang="fr-CH" sz="900" b="1" dirty="0" smtClean="0"/>
              <a:t>Pourquoi le test immunologique FIT et pas le test </a:t>
            </a:r>
            <a:r>
              <a:rPr lang="fr-CH" sz="900" b="1" dirty="0" err="1" smtClean="0"/>
              <a:t>guaiac</a:t>
            </a:r>
            <a:r>
              <a:rPr lang="fr-CH" sz="900" b="1" dirty="0" smtClean="0"/>
              <a:t>? 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900" dirty="0"/>
              <a:t> </a:t>
            </a:r>
            <a:r>
              <a:rPr lang="fr-CH" sz="900" dirty="0" smtClean="0"/>
              <a:t>La performance du FIT est meilleure que le test </a:t>
            </a:r>
            <a:r>
              <a:rPr lang="fr-CH" sz="900" dirty="0" err="1" smtClean="0"/>
              <a:t>guaiac</a:t>
            </a:r>
            <a:r>
              <a:rPr lang="fr-CH" sz="900" dirty="0" smtClean="0"/>
              <a:t> : meilleure sensibilité (moins de faux négatifs), nécessite un seul prélèvement tous les deux ans, sans précaution diététique particulière. </a:t>
            </a:r>
          </a:p>
          <a:p>
            <a:pPr>
              <a:spcAft>
                <a:spcPts val="300"/>
              </a:spcAft>
            </a:pPr>
            <a:r>
              <a:rPr lang="fr-CH" sz="900" b="1" dirty="0" smtClean="0"/>
              <a:t>Niveau de preuve :</a:t>
            </a:r>
            <a:endParaRPr lang="fr-CH" sz="900" dirty="0"/>
          </a:p>
          <a:p>
            <a:pPr marL="20638" indent="-20638">
              <a:buFont typeface="Arial"/>
              <a:buChar char="•"/>
              <a:tabLst>
                <a:tab pos="0" algn="l"/>
                <a:tab pos="182563" algn="l"/>
              </a:tabLst>
            </a:pPr>
            <a:r>
              <a:rPr lang="fr-CH" sz="900" dirty="0" smtClean="0"/>
              <a:t> Données sur la mortalité extrapolées d’essais randomisés contrôlés (RCT) faits avec le test guaiac. </a:t>
            </a:r>
          </a:p>
        </p:txBody>
      </p:sp>
      <p:grpSp>
        <p:nvGrpSpPr>
          <p:cNvPr id="81" name="Groupe 80"/>
          <p:cNvGrpSpPr/>
          <p:nvPr/>
        </p:nvGrpSpPr>
        <p:grpSpPr>
          <a:xfrm>
            <a:off x="156972" y="3521736"/>
            <a:ext cx="6669360" cy="1316536"/>
            <a:chOff x="188640" y="1597837"/>
            <a:chExt cx="6669360" cy="1316536"/>
          </a:xfrm>
        </p:grpSpPr>
        <p:sp>
          <p:nvSpPr>
            <p:cNvPr id="9" name="ZoneTexte 8"/>
            <p:cNvSpPr txBox="1"/>
            <p:nvPr/>
          </p:nvSpPr>
          <p:spPr>
            <a:xfrm>
              <a:off x="188640" y="1598628"/>
              <a:ext cx="3312368" cy="1315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fr-CH" sz="900" u="sng" dirty="0" smtClean="0"/>
                <a:t>Bénéfices et avantages</a:t>
              </a:r>
              <a:r>
                <a:rPr lang="fr-CH" sz="900" dirty="0" smtClean="0"/>
                <a:t> du dépistage par FIT: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</a:t>
              </a:r>
              <a:r>
                <a:rPr lang="fr-CH" sz="900" b="1" dirty="0" smtClean="0"/>
                <a:t>Diminue </a:t>
              </a:r>
              <a:r>
                <a:rPr lang="fr-CH" sz="900" dirty="0" smtClean="0"/>
                <a:t>le risque de </a:t>
              </a:r>
              <a:r>
                <a:rPr lang="fr-CH" sz="900" b="1" dirty="0" smtClean="0"/>
                <a:t>décès</a:t>
              </a:r>
              <a:r>
                <a:rPr lang="fr-CH" sz="900" dirty="0" smtClean="0"/>
                <a:t> attribuable au CCR</a:t>
              </a:r>
              <a:r>
                <a:rPr lang="fr-CH" sz="900" baseline="30000" dirty="0" smtClean="0"/>
                <a:t>10</a:t>
              </a:r>
              <a:r>
                <a:rPr lang="fr-CH" sz="900" dirty="0" smtClean="0"/>
                <a:t>. Diminution risque relatif estimée: entre 10% et 40% (selon contexte, fréquence et adhérence au test). 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b="1" dirty="0" smtClean="0"/>
                <a:t>Evite </a:t>
              </a:r>
              <a:r>
                <a:rPr lang="fr-CH" sz="900" dirty="0" smtClean="0"/>
                <a:t>d’avoir à se soumettre à un examen invasif: seuls </a:t>
              </a:r>
              <a:br>
                <a:rPr lang="fr-CH" sz="900" dirty="0" smtClean="0"/>
              </a:br>
              <a:r>
                <a:rPr lang="fr-CH" sz="900" dirty="0" smtClean="0"/>
                <a:t>60-80/1000 ont besoin de se soumettre à une </a:t>
              </a:r>
              <a:r>
                <a:rPr lang="fr-CH" sz="900" b="1" dirty="0" smtClean="0"/>
                <a:t>coloscopie</a:t>
              </a:r>
              <a:r>
                <a:rPr lang="fr-CH" sz="900" baseline="30000" dirty="0" smtClean="0"/>
                <a:t>2</a:t>
              </a:r>
              <a:r>
                <a:rPr lang="fr-CH" sz="900" dirty="0" smtClean="0"/>
                <a:t>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Sensibilité 79-83%</a:t>
              </a:r>
              <a:r>
                <a:rPr lang="fr-CH" sz="900" dirty="0" smtClean="0">
                  <a:solidFill>
                    <a:srgbClr val="FF0000"/>
                  </a:solidFill>
                </a:rPr>
                <a:t> </a:t>
              </a:r>
              <a:r>
                <a:rPr lang="fr-CH" sz="900" dirty="0" smtClean="0"/>
                <a:t>pour les cancers et 10-20% pour les adénomes</a:t>
              </a:r>
              <a:r>
                <a:rPr lang="fr-CH" sz="900" baseline="30000" dirty="0" smtClean="0"/>
                <a:t>4,9</a:t>
              </a:r>
              <a:r>
                <a:rPr lang="fr-CH" sz="900" dirty="0" smtClean="0"/>
                <a:t>.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573016" y="1597837"/>
              <a:ext cx="3284984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fr-CH" sz="900" u="sng" dirty="0" smtClean="0"/>
                <a:t>Risques et désavantages</a:t>
              </a:r>
              <a:r>
                <a:rPr lang="fr-CH" sz="900" dirty="0" smtClean="0"/>
                <a:t> du dépistage par FIT: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b="1" dirty="0" smtClean="0"/>
                <a:t> Etre </a:t>
              </a:r>
              <a:r>
                <a:rPr lang="fr-CH" sz="900" b="1" dirty="0" err="1" smtClean="0"/>
                <a:t>rassuré-e</a:t>
              </a:r>
              <a:r>
                <a:rPr lang="fr-CH" sz="900" b="1" dirty="0" smtClean="0"/>
                <a:t> à tort</a:t>
              </a:r>
              <a:r>
                <a:rPr lang="fr-CH" sz="900" dirty="0" smtClean="0"/>
                <a:t>: 20-40/1000 personnes ont une lésion précancéreuse ou cancer malgré un FIT négatif (Faux négatif). Une partie de ces faux négatifs pourront être détectés aux contrôles suivants (chaque 2 ans)</a:t>
              </a:r>
              <a:r>
                <a:rPr lang="fr-CH" sz="900" baseline="30000" dirty="0" smtClean="0"/>
                <a:t>4</a:t>
              </a:r>
              <a:r>
                <a:rPr lang="fr-CH" sz="900" dirty="0" smtClean="0"/>
                <a:t>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</a:t>
              </a:r>
              <a:r>
                <a:rPr lang="fr-CH" sz="900" b="1" dirty="0" smtClean="0"/>
                <a:t>Etre </a:t>
              </a:r>
              <a:r>
                <a:rPr lang="fr-CH" sz="900" b="1" dirty="0" err="1" smtClean="0"/>
                <a:t>inquiété-e</a:t>
              </a:r>
              <a:r>
                <a:rPr lang="fr-CH" sz="900" b="1" dirty="0" smtClean="0"/>
                <a:t> à tort </a:t>
              </a:r>
              <a:r>
                <a:rPr lang="fr-CH" sz="900" dirty="0" smtClean="0"/>
                <a:t>: Sur 100 patients avec </a:t>
              </a:r>
              <a:r>
                <a:rPr lang="fr-CH" sz="900" dirty="0" err="1" smtClean="0"/>
                <a:t>FITs</a:t>
              </a:r>
              <a:r>
                <a:rPr lang="fr-CH" sz="900" dirty="0" smtClean="0"/>
                <a:t> positifs 40 à 50 auront une coloscopie sans cancer ou adénome (Faux positif) en raison d’un saignement d’autre origine</a:t>
              </a:r>
              <a:r>
                <a:rPr lang="fr-CH" sz="900" baseline="30000" dirty="0" smtClean="0"/>
                <a:t>2</a:t>
              </a:r>
              <a:r>
                <a:rPr lang="fr-CH" sz="900" dirty="0" smtClean="0"/>
                <a:t>. 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95936" y="4808932"/>
            <a:ext cx="6480720" cy="1000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sz="900" b="1" dirty="0" smtClean="0"/>
              <a:t>Coloscopie de dépistage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900" dirty="0" smtClean="0"/>
              <a:t> Préparation d’une alimentation restrictive 1-2 jours auparavant puis laxatifs avant l’examen. 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r-CH" sz="900" dirty="0" smtClean="0"/>
              <a:t> Coloscopie par </a:t>
            </a:r>
            <a:r>
              <a:rPr lang="fr-CH" sz="900" dirty="0" err="1" smtClean="0"/>
              <a:t>un-e</a:t>
            </a:r>
            <a:r>
              <a:rPr lang="fr-CH" sz="900" dirty="0" smtClean="0"/>
              <a:t> gastroentérologue </a:t>
            </a:r>
            <a:r>
              <a:rPr lang="fr-CH" sz="900" dirty="0" err="1" smtClean="0"/>
              <a:t>expérimenté–e</a:t>
            </a:r>
            <a:r>
              <a:rPr lang="fr-CH" sz="900" dirty="0" smtClean="0"/>
              <a:t> avec </a:t>
            </a:r>
            <a:r>
              <a:rPr lang="fr-CH" sz="900" dirty="0" err="1" smtClean="0"/>
              <a:t>polypectomie</a:t>
            </a:r>
            <a:r>
              <a:rPr lang="fr-CH" sz="900" dirty="0" smtClean="0"/>
              <a:t> directe si polypes trouvés, suivi de pathologie. </a:t>
            </a:r>
          </a:p>
          <a:p>
            <a:r>
              <a:rPr lang="fr-CH" sz="900" b="1" dirty="0" smtClean="0"/>
              <a:t>Niveau de preuve :</a:t>
            </a:r>
            <a:endParaRPr lang="fr-CH" sz="900" dirty="0"/>
          </a:p>
          <a:p>
            <a:pPr>
              <a:buFont typeface="Arial"/>
              <a:buChar char="•"/>
              <a:tabLst>
                <a:tab pos="114300" algn="l"/>
              </a:tabLst>
            </a:pPr>
            <a:r>
              <a:rPr lang="fr-CH" sz="900" dirty="0" smtClean="0"/>
              <a:t> Uniquement des études observationnelles (pas d’RCT) pour la coloscopie, multiples </a:t>
            </a:r>
            <a:r>
              <a:rPr lang="fr-CH" sz="900" dirty="0" err="1" smtClean="0"/>
              <a:t>RCTs</a:t>
            </a:r>
            <a:r>
              <a:rPr lang="fr-CH" sz="900" dirty="0" smtClean="0"/>
              <a:t> de haute qualité pour la sigmoidoscopie</a:t>
            </a:r>
            <a:r>
              <a:rPr lang="fr-CH" sz="900" baseline="30000" dirty="0" smtClean="0"/>
              <a:t>6</a:t>
            </a:r>
            <a:r>
              <a:rPr lang="fr-CH" sz="900" dirty="0" smtClean="0"/>
              <a:t>. RCT avec coloscopie en cours en Europe</a:t>
            </a:r>
            <a:r>
              <a:rPr lang="fr-CH" sz="900" baseline="30000" dirty="0" smtClean="0"/>
              <a:t>2</a:t>
            </a:r>
            <a:r>
              <a:rPr lang="fr-CH" sz="900" dirty="0" smtClean="0"/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0454" y="7347256"/>
            <a:ext cx="6741368" cy="2046714"/>
            <a:chOff x="116632" y="6656075"/>
            <a:chExt cx="6741368" cy="2046714"/>
          </a:xfrm>
        </p:grpSpPr>
        <p:sp>
          <p:nvSpPr>
            <p:cNvPr id="17" name="ZoneTexte 16"/>
            <p:cNvSpPr txBox="1"/>
            <p:nvPr/>
          </p:nvSpPr>
          <p:spPr>
            <a:xfrm>
              <a:off x="116632" y="6656075"/>
              <a:ext cx="324036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fr-CH" sz="900" u="sng" dirty="0" smtClean="0"/>
                <a:t>Bénéfices</a:t>
              </a:r>
              <a:r>
                <a:rPr lang="fr-CH" sz="900" dirty="0" smtClean="0"/>
                <a:t> du dépistage par coloscopie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</a:t>
              </a:r>
              <a:r>
                <a:rPr lang="fr-CH" sz="900" b="1" dirty="0"/>
                <a:t>Diminue </a:t>
              </a:r>
              <a:r>
                <a:rPr lang="fr-CH" sz="900" dirty="0"/>
                <a:t>le risque </a:t>
              </a:r>
              <a:r>
                <a:rPr lang="fr-CH" sz="900" dirty="0" smtClean="0"/>
                <a:t>de </a:t>
              </a:r>
              <a:r>
                <a:rPr lang="fr-CH" sz="900" b="1" dirty="0"/>
                <a:t>décès</a:t>
              </a:r>
              <a:r>
                <a:rPr lang="fr-CH" sz="900" dirty="0"/>
                <a:t> attribuable au </a:t>
              </a:r>
              <a:r>
                <a:rPr lang="fr-CH" sz="900" dirty="0" smtClean="0"/>
                <a:t>CCR</a:t>
              </a:r>
              <a:r>
                <a:rPr lang="fr-CH" sz="900" baseline="30000" dirty="0" smtClean="0"/>
                <a:t>10</a:t>
              </a:r>
              <a:r>
                <a:rPr lang="fr-CH" sz="900" dirty="0" smtClean="0"/>
                <a:t>. Risque relatif estimé: entre 50% </a:t>
              </a:r>
              <a:r>
                <a:rPr lang="fr-CH" sz="900" dirty="0"/>
                <a:t>et </a:t>
              </a:r>
              <a:r>
                <a:rPr lang="fr-CH" sz="900" dirty="0" smtClean="0"/>
                <a:t>70</a:t>
              </a:r>
              <a:r>
                <a:rPr lang="fr-CH" sz="900" dirty="0"/>
                <a:t>%. </a:t>
              </a:r>
              <a:endParaRPr lang="fr-CH" sz="900" dirty="0" smtClean="0"/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</a:t>
              </a:r>
              <a:r>
                <a:rPr lang="fr-CH" sz="900" b="1" dirty="0" smtClean="0"/>
                <a:t>Réduction</a:t>
              </a:r>
              <a:r>
                <a:rPr lang="fr-CH" sz="900" dirty="0" smtClean="0"/>
                <a:t> </a:t>
              </a:r>
              <a:r>
                <a:rPr lang="fr-CH" sz="900" dirty="0"/>
                <a:t>du nombre de décès du au CCR estimés sur la vie entière plus grande que FIT (24/1000 décès évités si coloscopie contre </a:t>
              </a:r>
              <a:r>
                <a:rPr lang="fr-CH" sz="900" dirty="0" smtClean="0"/>
                <a:t>20/1000 </a:t>
              </a:r>
              <a:r>
                <a:rPr lang="fr-CH" sz="900" dirty="0"/>
                <a:t>pour </a:t>
              </a:r>
              <a:r>
                <a:rPr lang="fr-CH" sz="900" dirty="0" smtClean="0"/>
                <a:t>FIT</a:t>
              </a:r>
              <a:r>
                <a:rPr lang="fr-CH" sz="900" baseline="30000" dirty="0" smtClean="0"/>
                <a:t>4</a:t>
              </a:r>
              <a:r>
                <a:rPr lang="fr-CH" sz="900" dirty="0" smtClean="0"/>
                <a:t>) 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b="1" dirty="0" smtClean="0"/>
                <a:t> Diminution</a:t>
              </a:r>
              <a:r>
                <a:rPr lang="fr-CH" sz="900" dirty="0" smtClean="0"/>
                <a:t> du risque relatif de </a:t>
              </a:r>
              <a:r>
                <a:rPr lang="fr-CH" sz="900" b="1" dirty="0" smtClean="0"/>
                <a:t>développer</a:t>
              </a:r>
              <a:r>
                <a:rPr lang="fr-CH" sz="900" dirty="0" smtClean="0"/>
                <a:t> un CCR approcherait 70%</a:t>
              </a:r>
              <a:r>
                <a:rPr lang="fr-CH" sz="900" baseline="30000" dirty="0" smtClean="0"/>
                <a:t>6</a:t>
              </a:r>
              <a:r>
                <a:rPr lang="fr-CH" sz="900" dirty="0" smtClean="0"/>
                <a:t>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Sensibilité de 95% pour CCR et 80-95% pour les adénomes (selon la taille)</a:t>
              </a:r>
              <a:r>
                <a:rPr lang="fr-CH" sz="900" baseline="30000" dirty="0" smtClean="0"/>
                <a:t>4-5</a:t>
              </a:r>
              <a:r>
                <a:rPr lang="fr-CH" sz="900" dirty="0" smtClean="0"/>
                <a:t>.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29000" y="6656075"/>
              <a:ext cx="3429000" cy="204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fr-CH" sz="900" u="sng" dirty="0" smtClean="0"/>
                <a:t>Risques et inconvénients</a:t>
              </a:r>
              <a:r>
                <a:rPr lang="fr-CH" sz="900" dirty="0" smtClean="0"/>
                <a:t> du dépistage par coloscopie:</a:t>
              </a:r>
            </a:p>
            <a:p>
              <a:pPr>
                <a:buFont typeface="Arial" pitchFamily="34" charset="0"/>
                <a:buChar char="•"/>
              </a:pPr>
              <a:r>
                <a:rPr lang="fr-CH" sz="900" dirty="0"/>
                <a:t> </a:t>
              </a:r>
              <a:r>
                <a:rPr lang="fr-CH" sz="900" dirty="0" smtClean="0"/>
                <a:t>La fréquence de </a:t>
              </a:r>
              <a:r>
                <a:rPr lang="fr-CH" sz="900" b="1" dirty="0"/>
                <a:t>complication</a:t>
              </a:r>
              <a:r>
                <a:rPr lang="fr-CH" sz="900" dirty="0"/>
                <a:t> ou </a:t>
              </a:r>
              <a:r>
                <a:rPr lang="fr-CH" sz="900" b="1" dirty="0"/>
                <a:t>d’examen incomplet </a:t>
              </a:r>
              <a:r>
                <a:rPr lang="fr-CH" sz="900" dirty="0"/>
                <a:t>:</a:t>
              </a:r>
              <a:r>
                <a:rPr lang="fr-CH" sz="900" dirty="0" smtClean="0"/>
                <a:t>14 </a:t>
              </a:r>
              <a:r>
                <a:rPr lang="fr-CH" sz="900" dirty="0"/>
                <a:t>à </a:t>
              </a:r>
              <a:r>
                <a:rPr lang="fr-CH" sz="900" dirty="0" smtClean="0"/>
                <a:t>24/1000 coloscopies </a:t>
              </a:r>
              <a:r>
                <a:rPr lang="fr-CH" sz="900" dirty="0"/>
                <a:t>(~1/50 </a:t>
              </a:r>
              <a:r>
                <a:rPr lang="fr-CH" sz="900" dirty="0" smtClean="0"/>
                <a:t>coloscopies)</a:t>
              </a:r>
              <a:r>
                <a:rPr lang="fr-CH" sz="900" baseline="30000" dirty="0" smtClean="0"/>
                <a:t>3,7</a:t>
              </a:r>
              <a:r>
                <a:rPr lang="fr-CH" sz="900" dirty="0" smtClean="0"/>
                <a:t>: Fréquence </a:t>
              </a:r>
              <a:r>
                <a:rPr lang="fr-CH" sz="900" dirty="0"/>
                <a:t>de perforation </a:t>
              </a:r>
              <a:r>
                <a:rPr lang="fr-CH" sz="900" dirty="0" smtClean="0"/>
                <a:t>0.6-2/1000,  Fréquence d’hémorragie 3-7/1000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b="1" dirty="0"/>
                <a:t> </a:t>
              </a:r>
              <a:r>
                <a:rPr lang="fr-CH" sz="900" b="1" dirty="0" smtClean="0"/>
                <a:t>Sédation</a:t>
              </a:r>
              <a:r>
                <a:rPr lang="fr-CH" sz="900" dirty="0" smtClean="0"/>
                <a:t> lors de l’examen.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b="1" dirty="0" smtClean="0"/>
                <a:t> Rassuré à tort: </a:t>
              </a:r>
              <a:r>
                <a:rPr lang="fr-CH" sz="900" dirty="0" smtClean="0"/>
                <a:t>5-10/1000 ont une lésion précancéreuse ou un cancer malgré coloscopie négative (Faux négatif).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/>
                <a:t> </a:t>
              </a:r>
              <a:r>
                <a:rPr lang="fr-CH" sz="900" b="1" dirty="0" smtClean="0"/>
                <a:t>Répétition</a:t>
              </a:r>
              <a:r>
                <a:rPr lang="fr-CH" sz="900" dirty="0" smtClean="0"/>
                <a:t> de la coloscopie à 3 ou 5 ans pour 295-340/1000 pour surveillance lors de découverte de polypes. </a:t>
              </a:r>
            </a:p>
            <a:p>
              <a:pPr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fr-CH" sz="900" dirty="0" smtClean="0"/>
                <a:t> Nombre de coloscopies au cours de la vie </a:t>
              </a:r>
              <a:r>
                <a:rPr lang="fr-CH" sz="900" b="1" dirty="0" smtClean="0"/>
                <a:t>nettement augmenté </a:t>
              </a:r>
              <a:r>
                <a:rPr lang="fr-CH" sz="900" dirty="0" smtClean="0"/>
                <a:t>si dépistage avec coloscopie d’emblée (Nb de coloscopies estimé au cours de la vie pour 1000 patients: 4049 si 1</a:t>
              </a:r>
              <a:r>
                <a:rPr lang="fr-CH" sz="900" baseline="30000" dirty="0" smtClean="0"/>
                <a:t>er</a:t>
              </a:r>
              <a:r>
                <a:rPr lang="fr-CH" sz="900" dirty="0" smtClean="0"/>
                <a:t> dépistage par coloscopie vs 1757 par FIT)</a:t>
              </a:r>
              <a:r>
                <a:rPr lang="fr-CH" sz="900" baseline="30000" dirty="0"/>
                <a:t> </a:t>
              </a:r>
              <a:r>
                <a:rPr lang="fr-CH" sz="900" baseline="30000" dirty="0" smtClean="0"/>
                <a:t>§</a:t>
              </a:r>
              <a:endParaRPr lang="fr-CH" sz="900" dirty="0" smtClean="0"/>
            </a:p>
          </p:txBody>
        </p:sp>
      </p:grpSp>
      <p:sp>
        <p:nvSpPr>
          <p:cNvPr id="45" name="ZoneTexte 19"/>
          <p:cNvSpPr txBox="1"/>
          <p:nvPr/>
        </p:nvSpPr>
        <p:spPr>
          <a:xfrm>
            <a:off x="5301208" y="9552220"/>
            <a:ext cx="158417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algn="r"/>
            <a:endParaRPr lang="fr-CH" sz="900" dirty="0" smtClean="0"/>
          </a:p>
          <a:p>
            <a:pPr algn="r"/>
            <a:r>
              <a:rPr lang="fr-CH" sz="900" dirty="0" smtClean="0"/>
              <a:t>Mise à jour 29.03.2018</a:t>
            </a:r>
            <a:endParaRPr lang="fr-CH" sz="900" baseline="300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56282" y="5838443"/>
            <a:ext cx="6536195" cy="1543263"/>
            <a:chOff x="188640" y="8118024"/>
            <a:chExt cx="6536195" cy="1543263"/>
          </a:xfrm>
        </p:grpSpPr>
        <p:sp>
          <p:nvSpPr>
            <p:cNvPr id="76" name="ZoneTexte 5"/>
            <p:cNvSpPr txBox="1"/>
            <p:nvPr/>
          </p:nvSpPr>
          <p:spPr>
            <a:xfrm>
              <a:off x="1232756" y="9272840"/>
              <a:ext cx="9361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Coloscopie à 3 ans</a:t>
              </a:r>
              <a:endParaRPr lang="fr-CH" sz="900" dirty="0"/>
            </a:p>
          </p:txBody>
        </p:sp>
        <p:sp>
          <p:nvSpPr>
            <p:cNvPr id="78" name="ZoneTexte 5"/>
            <p:cNvSpPr txBox="1"/>
            <p:nvPr/>
          </p:nvSpPr>
          <p:spPr>
            <a:xfrm>
              <a:off x="2492896" y="9272840"/>
              <a:ext cx="9361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Coloscopie à 5 ans</a:t>
              </a:r>
              <a:endParaRPr lang="fr-CH" sz="9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88640" y="8118024"/>
              <a:ext cx="6536195" cy="1543263"/>
              <a:chOff x="188640" y="8118024"/>
              <a:chExt cx="6536195" cy="1543263"/>
            </a:xfrm>
          </p:grpSpPr>
          <p:sp>
            <p:nvSpPr>
              <p:cNvPr id="12" name="ZoneTexte 11"/>
              <p:cNvSpPr txBox="1"/>
              <p:nvPr/>
            </p:nvSpPr>
            <p:spPr>
              <a:xfrm>
                <a:off x="980728" y="8146115"/>
                <a:ext cx="230425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1000 personnes ont une coloscopie de dépistage</a:t>
                </a:r>
                <a:r>
                  <a:rPr lang="fr-CH" sz="900" baseline="30000" dirty="0" smtClean="0"/>
                  <a:t>2,6</a:t>
                </a:r>
                <a:endParaRPr lang="fr-CH" sz="900" dirty="0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4781779" y="8118024"/>
                <a:ext cx="1800200" cy="7848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700 au total </a:t>
                </a:r>
                <a:r>
                  <a:rPr lang="fr-CH" sz="900" b="1" dirty="0" smtClean="0"/>
                  <a:t>négatif</a:t>
                </a:r>
                <a:r>
                  <a:rPr lang="fr-CH" sz="900" dirty="0" smtClean="0"/>
                  <a:t> :</a:t>
                </a:r>
              </a:p>
              <a:p>
                <a:pPr algn="ctr"/>
                <a:r>
                  <a:rPr lang="fr-CH" sz="900" dirty="0" smtClean="0"/>
                  <a:t>- 180-200 avec autres pathologies (ex: diverticules)</a:t>
                </a:r>
              </a:p>
              <a:p>
                <a:pPr algn="ctr"/>
                <a:r>
                  <a:rPr lang="fr-CH" sz="900" dirty="0" smtClean="0"/>
                  <a:t>- 500 avec coloscopie complètement normale</a:t>
                </a:r>
              </a:p>
            </p:txBody>
          </p:sp>
          <p:sp>
            <p:nvSpPr>
              <p:cNvPr id="68" name="ZoneTexte 5"/>
              <p:cNvSpPr txBox="1"/>
              <p:nvPr/>
            </p:nvSpPr>
            <p:spPr>
              <a:xfrm>
                <a:off x="188640" y="8851768"/>
                <a:ext cx="792088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5-7 cancers</a:t>
                </a:r>
                <a:endParaRPr lang="fr-CH" sz="900" dirty="0"/>
              </a:p>
            </p:txBody>
          </p:sp>
          <p:sp>
            <p:nvSpPr>
              <p:cNvPr id="69" name="ZoneTexte 6"/>
              <p:cNvSpPr txBox="1"/>
              <p:nvPr/>
            </p:nvSpPr>
            <p:spPr>
              <a:xfrm>
                <a:off x="1124744" y="8745929"/>
                <a:ext cx="11521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95-100 adénomes avancés*</a:t>
                </a:r>
                <a:endParaRPr lang="fr-CH" sz="900" dirty="0"/>
              </a:p>
            </p:txBody>
          </p:sp>
          <p:sp>
            <p:nvSpPr>
              <p:cNvPr id="70" name="ZoneTexte 6"/>
              <p:cNvSpPr txBox="1"/>
              <p:nvPr/>
            </p:nvSpPr>
            <p:spPr>
              <a:xfrm>
                <a:off x="2438890" y="8729750"/>
                <a:ext cx="100811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200-240 autres adénomes</a:t>
                </a:r>
                <a:endParaRPr lang="fr-CH" sz="900" dirty="0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H="1">
                <a:off x="638690" y="8509768"/>
                <a:ext cx="324036" cy="271839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endCxn id="69" idx="0"/>
              </p:cNvCxnSpPr>
              <p:nvPr/>
            </p:nvCxnSpPr>
            <p:spPr>
              <a:xfrm flipH="1">
                <a:off x="1700808" y="8520683"/>
                <a:ext cx="136855" cy="225246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endCxn id="70" idx="0"/>
              </p:cNvCxnSpPr>
              <p:nvPr/>
            </p:nvCxnSpPr>
            <p:spPr>
              <a:xfrm>
                <a:off x="2872755" y="8519345"/>
                <a:ext cx="70191" cy="210405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68" idx="2"/>
                <a:endCxn id="75" idx="0"/>
              </p:cNvCxnSpPr>
              <p:nvPr/>
            </p:nvCxnSpPr>
            <p:spPr>
              <a:xfrm>
                <a:off x="584684" y="9082600"/>
                <a:ext cx="0" cy="273282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ZoneTexte 5"/>
              <p:cNvSpPr txBox="1"/>
              <p:nvPr/>
            </p:nvSpPr>
            <p:spPr>
              <a:xfrm>
                <a:off x="188640" y="9355882"/>
                <a:ext cx="792088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traitement</a:t>
                </a:r>
                <a:endParaRPr lang="fr-CH" sz="900" dirty="0"/>
              </a:p>
            </p:txBody>
          </p:sp>
          <p:cxnSp>
            <p:nvCxnSpPr>
              <p:cNvPr id="77" name="Straight Arrow Connector 76"/>
              <p:cNvCxnSpPr>
                <a:stCxn id="69" idx="2"/>
                <a:endCxn id="76" idx="0"/>
              </p:cNvCxnSpPr>
              <p:nvPr/>
            </p:nvCxnSpPr>
            <p:spPr>
              <a:xfrm>
                <a:off x="1700808" y="9115261"/>
                <a:ext cx="0" cy="157579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70" idx="2"/>
              </p:cNvCxnSpPr>
              <p:nvPr/>
            </p:nvCxnSpPr>
            <p:spPr>
              <a:xfrm>
                <a:off x="2942946" y="9099082"/>
                <a:ext cx="0" cy="160687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>
                <a:stCxn id="12" idx="3"/>
                <a:endCxn id="19" idx="1"/>
              </p:cNvCxnSpPr>
              <p:nvPr/>
            </p:nvCxnSpPr>
            <p:spPr>
              <a:xfrm>
                <a:off x="3284984" y="8330781"/>
                <a:ext cx="1496795" cy="179658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ZoneTexte 18"/>
              <p:cNvSpPr txBox="1"/>
              <p:nvPr/>
            </p:nvSpPr>
            <p:spPr>
              <a:xfrm>
                <a:off x="3501008" y="8667100"/>
                <a:ext cx="1080120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2-4 ont une complication qui nécessite hospitalisation</a:t>
                </a:r>
                <a:endParaRPr lang="fr-CH" sz="900" dirty="0"/>
              </a:p>
            </p:txBody>
          </p:sp>
          <p:cxnSp>
            <p:nvCxnSpPr>
              <p:cNvPr id="56" name="Straight Arrow Connector 91"/>
              <p:cNvCxnSpPr>
                <a:stCxn id="12" idx="3"/>
              </p:cNvCxnSpPr>
              <p:nvPr/>
            </p:nvCxnSpPr>
            <p:spPr>
              <a:xfrm>
                <a:off x="3284984" y="8330781"/>
                <a:ext cx="558061" cy="259987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ZoneTexte 6"/>
              <p:cNvSpPr txBox="1"/>
              <p:nvPr/>
            </p:nvSpPr>
            <p:spPr>
              <a:xfrm>
                <a:off x="4693213" y="9153456"/>
                <a:ext cx="936104" cy="5078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Prochaine invitation dans 10 ans</a:t>
                </a:r>
                <a:endParaRPr lang="fr-CH" sz="900" dirty="0"/>
              </a:p>
            </p:txBody>
          </p:sp>
          <p:cxnSp>
            <p:nvCxnSpPr>
              <p:cNvPr id="65" name="Straight Arrow Connector 31"/>
              <p:cNvCxnSpPr>
                <a:stCxn id="19" idx="2"/>
              </p:cNvCxnSpPr>
              <p:nvPr/>
            </p:nvCxnSpPr>
            <p:spPr>
              <a:xfrm flipH="1">
                <a:off x="5285835" y="8902854"/>
                <a:ext cx="396044" cy="238001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ZoneTexte 6"/>
              <p:cNvSpPr txBox="1"/>
              <p:nvPr/>
            </p:nvSpPr>
            <p:spPr>
              <a:xfrm>
                <a:off x="5788731" y="9239070"/>
                <a:ext cx="93610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900" dirty="0" smtClean="0"/>
                  <a:t>5-10 Faux négatifs</a:t>
                </a:r>
                <a:endParaRPr lang="fr-CH" sz="900" dirty="0"/>
              </a:p>
            </p:txBody>
          </p:sp>
          <p:cxnSp>
            <p:nvCxnSpPr>
              <p:cNvPr id="85" name="Straight Arrow Connector 31"/>
              <p:cNvCxnSpPr>
                <a:stCxn id="19" idx="2"/>
              </p:cNvCxnSpPr>
              <p:nvPr/>
            </p:nvCxnSpPr>
            <p:spPr>
              <a:xfrm>
                <a:off x="5681879" y="8902854"/>
                <a:ext cx="504056" cy="291196"/>
              </a:xfrm>
              <a:prstGeom prst="straightConnector1">
                <a:avLst/>
              </a:prstGeom>
              <a:ln w="6350" cmpd="sng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Rectangle 54"/>
          <p:cNvSpPr/>
          <p:nvPr/>
        </p:nvSpPr>
        <p:spPr>
          <a:xfrm>
            <a:off x="5026132" y="3110606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800" baseline="30000" dirty="0" smtClean="0"/>
              <a:t>a </a:t>
            </a:r>
            <a:r>
              <a:rPr lang="fr-CH" sz="800" dirty="0" smtClean="0"/>
              <a:t>Les répétitions chaque 2 ans permettent de réduire le nombre de faux négatifs</a:t>
            </a:r>
            <a:endParaRPr lang="fr-CH" sz="800" dirty="0"/>
          </a:p>
        </p:txBody>
      </p:sp>
      <p:grpSp>
        <p:nvGrpSpPr>
          <p:cNvPr id="8" name="Group 7"/>
          <p:cNvGrpSpPr/>
          <p:nvPr/>
        </p:nvGrpSpPr>
        <p:grpSpPr>
          <a:xfrm>
            <a:off x="187908" y="1550433"/>
            <a:ext cx="6552728" cy="2014483"/>
            <a:chOff x="188640" y="2936776"/>
            <a:chExt cx="6552728" cy="2014483"/>
          </a:xfrm>
        </p:grpSpPr>
        <p:sp>
          <p:nvSpPr>
            <p:cNvPr id="3" name="ZoneTexte 2"/>
            <p:cNvSpPr txBox="1"/>
            <p:nvPr/>
          </p:nvSpPr>
          <p:spPr>
            <a:xfrm>
              <a:off x="1988840" y="2936776"/>
              <a:ext cx="2304256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1000 personnes réalisent un test FIT</a:t>
              </a:r>
              <a:r>
                <a:rPr lang="fr-CH" sz="900" baseline="30000" dirty="0" smtClean="0"/>
                <a:t>2-3</a:t>
              </a:r>
              <a:endParaRPr lang="fr-CH" sz="900" dirty="0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980728" y="3404828"/>
              <a:ext cx="223224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60-80 avec </a:t>
              </a:r>
              <a:r>
                <a:rPr lang="fr-CH" sz="900" b="1" dirty="0" smtClean="0"/>
                <a:t>résultat</a:t>
              </a:r>
              <a:r>
                <a:rPr lang="fr-CH" sz="900" dirty="0" smtClean="0"/>
                <a:t> </a:t>
              </a:r>
              <a:r>
                <a:rPr lang="fr-CH" sz="900" b="1" dirty="0" smtClean="0"/>
                <a:t>positif</a:t>
              </a:r>
              <a:r>
                <a:rPr lang="fr-CH" sz="900" dirty="0" smtClean="0"/>
                <a:t>, dont 85 à 90% font une coloscopie</a:t>
              </a:r>
              <a:endParaRPr lang="fr-CH" sz="900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877544" y="3240850"/>
              <a:ext cx="16478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920-940 avec </a:t>
              </a:r>
              <a:r>
                <a:rPr lang="fr-CH" sz="900" b="1" dirty="0" smtClean="0"/>
                <a:t>résultat négatif:</a:t>
              </a:r>
              <a:endParaRPr lang="fr-CH" sz="9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88640" y="3966931"/>
              <a:ext cx="792088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3-4 cancers</a:t>
              </a:r>
              <a:endParaRPr lang="fr-CH" sz="9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124744" y="3966931"/>
              <a:ext cx="108012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23-25 adénomes avancés*</a:t>
              </a:r>
              <a:endParaRPr lang="fr-CH" sz="900" dirty="0"/>
            </a:p>
          </p:txBody>
        </p:sp>
        <p:sp>
          <p:nvSpPr>
            <p:cNvPr id="21" name="ZoneTexte 6"/>
            <p:cNvSpPr txBox="1"/>
            <p:nvPr/>
          </p:nvSpPr>
          <p:spPr>
            <a:xfrm>
              <a:off x="2420888" y="3966931"/>
              <a:ext cx="9361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10-12 autres adénomes</a:t>
              </a:r>
              <a:endParaRPr lang="fr-CH" sz="900" dirty="0"/>
            </a:p>
          </p:txBody>
        </p:sp>
        <p:sp>
          <p:nvSpPr>
            <p:cNvPr id="22" name="ZoneTexte 6"/>
            <p:cNvSpPr txBox="1"/>
            <p:nvPr/>
          </p:nvSpPr>
          <p:spPr>
            <a:xfrm>
              <a:off x="4725144" y="3888922"/>
              <a:ext cx="100811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Prochain </a:t>
              </a:r>
              <a:r>
                <a:rPr lang="fr-CH" sz="900" dirty="0"/>
                <a:t>t</a:t>
              </a:r>
              <a:r>
                <a:rPr lang="fr-CH" sz="900" dirty="0" smtClean="0"/>
                <a:t>est FIT and 2 ans</a:t>
              </a:r>
              <a:endParaRPr lang="fr-CH" sz="900" dirty="0"/>
            </a:p>
          </p:txBody>
        </p:sp>
        <p:cxnSp>
          <p:nvCxnSpPr>
            <p:cNvPr id="23" name="Straight Arrow Connector 22"/>
            <p:cNvCxnSpPr>
              <a:endCxn id="4" idx="0"/>
            </p:cNvCxnSpPr>
            <p:nvPr/>
          </p:nvCxnSpPr>
          <p:spPr>
            <a:xfrm flipH="1">
              <a:off x="2096852" y="3168842"/>
              <a:ext cx="468052" cy="235986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836712" y="3774426"/>
              <a:ext cx="360040" cy="180000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2"/>
            </p:cNvCxnSpPr>
            <p:nvPr/>
          </p:nvCxnSpPr>
          <p:spPr>
            <a:xfrm flipH="1">
              <a:off x="1700808" y="3774160"/>
              <a:ext cx="396044" cy="180000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92896" y="3774426"/>
              <a:ext cx="288032" cy="194400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5" idx="1"/>
            </p:cNvCxnSpPr>
            <p:nvPr/>
          </p:nvCxnSpPr>
          <p:spPr>
            <a:xfrm>
              <a:off x="4077072" y="3162841"/>
              <a:ext cx="800472" cy="262675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5" idx="2"/>
              <a:endCxn id="22" idx="0"/>
            </p:cNvCxnSpPr>
            <p:nvPr/>
          </p:nvCxnSpPr>
          <p:spPr>
            <a:xfrm flipH="1">
              <a:off x="5229200" y="3610182"/>
              <a:ext cx="472244" cy="278740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620688" y="4200957"/>
              <a:ext cx="0" cy="139975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5"/>
            <p:cNvSpPr txBox="1"/>
            <p:nvPr/>
          </p:nvSpPr>
          <p:spPr>
            <a:xfrm>
              <a:off x="188640" y="4356974"/>
              <a:ext cx="792088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traitement</a:t>
              </a:r>
              <a:endParaRPr lang="fr-CH" sz="900" dirty="0"/>
            </a:p>
          </p:txBody>
        </p:sp>
        <p:sp>
          <p:nvSpPr>
            <p:cNvPr id="40" name="ZoneTexte 5"/>
            <p:cNvSpPr txBox="1"/>
            <p:nvPr/>
          </p:nvSpPr>
          <p:spPr>
            <a:xfrm>
              <a:off x="1196752" y="4496949"/>
              <a:ext cx="9361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Coloscopie dans 3 ans</a:t>
              </a:r>
              <a:endParaRPr lang="fr-CH" sz="900" dirty="0"/>
            </a:p>
          </p:txBody>
        </p:sp>
        <p:cxnSp>
          <p:nvCxnSpPr>
            <p:cNvPr id="41" name="Straight Arrow Connector 40"/>
            <p:cNvCxnSpPr>
              <a:stCxn id="7" idx="2"/>
            </p:cNvCxnSpPr>
            <p:nvPr/>
          </p:nvCxnSpPr>
          <p:spPr>
            <a:xfrm>
              <a:off x="1664804" y="4336263"/>
              <a:ext cx="0" cy="160686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5"/>
            <p:cNvSpPr txBox="1"/>
            <p:nvPr/>
          </p:nvSpPr>
          <p:spPr>
            <a:xfrm>
              <a:off x="2420888" y="4496949"/>
              <a:ext cx="9361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Coloscopie à 5 ans</a:t>
              </a:r>
              <a:endParaRPr lang="fr-CH" sz="900" dirty="0"/>
            </a:p>
          </p:txBody>
        </p:sp>
        <p:cxnSp>
          <p:nvCxnSpPr>
            <p:cNvPr id="43" name="Straight Arrow Connector 42"/>
            <p:cNvCxnSpPr>
              <a:stCxn id="21" idx="2"/>
            </p:cNvCxnSpPr>
            <p:nvPr/>
          </p:nvCxnSpPr>
          <p:spPr>
            <a:xfrm>
              <a:off x="2888940" y="4336263"/>
              <a:ext cx="0" cy="160686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18"/>
            <p:cNvSpPr txBox="1"/>
            <p:nvPr/>
          </p:nvSpPr>
          <p:spPr>
            <a:xfrm>
              <a:off x="3429000" y="4304928"/>
              <a:ext cx="1008112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0-1 ont une complication de coloscopie avec hospitalisation</a:t>
              </a:r>
              <a:endParaRPr lang="fr-CH" sz="900" dirty="0"/>
            </a:p>
          </p:txBody>
        </p:sp>
        <p:cxnSp>
          <p:nvCxnSpPr>
            <p:cNvPr id="51" name="Straight Arrow Connector 95"/>
            <p:cNvCxnSpPr>
              <a:stCxn id="4" idx="3"/>
            </p:cNvCxnSpPr>
            <p:nvPr/>
          </p:nvCxnSpPr>
          <p:spPr>
            <a:xfrm>
              <a:off x="3212976" y="3589494"/>
              <a:ext cx="720080" cy="715434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ZoneTexte 6"/>
            <p:cNvSpPr txBox="1"/>
            <p:nvPr/>
          </p:nvSpPr>
          <p:spPr>
            <a:xfrm>
              <a:off x="5877272" y="3879630"/>
              <a:ext cx="86409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900" dirty="0" smtClean="0"/>
                <a:t>20-40 Faux </a:t>
              </a:r>
              <a:r>
                <a:rPr lang="fr-CH" sz="900" dirty="0" err="1" smtClean="0"/>
                <a:t>négatifs</a:t>
              </a:r>
              <a:r>
                <a:rPr lang="fr-CH" sz="900" baseline="30000" dirty="0" err="1" smtClean="0"/>
                <a:t>a</a:t>
              </a:r>
              <a:endParaRPr lang="fr-CH" sz="900" dirty="0"/>
            </a:p>
          </p:txBody>
        </p:sp>
        <p:cxnSp>
          <p:nvCxnSpPr>
            <p:cNvPr id="91" name="Straight Arrow Connector 31"/>
            <p:cNvCxnSpPr>
              <a:stCxn id="5" idx="2"/>
              <a:endCxn id="88" idx="0"/>
            </p:cNvCxnSpPr>
            <p:nvPr/>
          </p:nvCxnSpPr>
          <p:spPr>
            <a:xfrm>
              <a:off x="5701444" y="3610182"/>
              <a:ext cx="607876" cy="269448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3604250" y="3416060"/>
              <a:ext cx="1120894" cy="3497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CH" sz="900" dirty="0" smtClean="0"/>
                <a:t>25 à 40 coloscopie </a:t>
              </a:r>
              <a:r>
                <a:rPr lang="fr-CH" sz="900" b="1" dirty="0" smtClean="0"/>
                <a:t>négative</a:t>
              </a:r>
            </a:p>
          </p:txBody>
        </p:sp>
        <p:sp>
          <p:nvSpPr>
            <p:cNvPr id="60" name="ZoneTexte 6"/>
            <p:cNvSpPr txBox="1"/>
            <p:nvPr/>
          </p:nvSpPr>
          <p:spPr>
            <a:xfrm>
              <a:off x="3933056" y="3872880"/>
              <a:ext cx="720080" cy="3497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CH" sz="900" dirty="0" err="1" smtClean="0"/>
                <a:t>Proch</a:t>
              </a:r>
              <a:r>
                <a:rPr lang="fr-CH" sz="900" dirty="0" smtClean="0"/>
                <a:t>. colo. dans 10 ans</a:t>
              </a:r>
              <a:endParaRPr lang="fr-CH" sz="900" dirty="0"/>
            </a:p>
          </p:txBody>
        </p:sp>
        <p:cxnSp>
          <p:nvCxnSpPr>
            <p:cNvPr id="62" name="Straight Arrow Connector 27"/>
            <p:cNvCxnSpPr>
              <a:endCxn id="59" idx="1"/>
            </p:cNvCxnSpPr>
            <p:nvPr/>
          </p:nvCxnSpPr>
          <p:spPr>
            <a:xfrm>
              <a:off x="3212976" y="3584848"/>
              <a:ext cx="391274" cy="6063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27"/>
            <p:cNvCxnSpPr>
              <a:endCxn id="60" idx="0"/>
            </p:cNvCxnSpPr>
            <p:nvPr/>
          </p:nvCxnSpPr>
          <p:spPr>
            <a:xfrm>
              <a:off x="4293096" y="3800872"/>
              <a:ext cx="0" cy="72008"/>
            </a:xfrm>
            <a:prstGeom prst="straightConnector1">
              <a:avLst/>
            </a:prstGeom>
            <a:ln w="635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Picture 2" descr="L:\PMU\MODELES\Logos\Logos PMU avec CH-Lausanne\logo pmu couleur RV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4" y="9591692"/>
            <a:ext cx="632599" cy="290388"/>
          </a:xfrm>
          <a:prstGeom prst="rect">
            <a:avLst/>
          </a:prstGeom>
          <a:noFill/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423" y="9628473"/>
            <a:ext cx="691757" cy="2798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686" y="9591692"/>
            <a:ext cx="1396926" cy="314308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1713" y="9298714"/>
            <a:ext cx="278516" cy="434552"/>
          </a:xfrm>
          <a:prstGeom prst="rect">
            <a:avLst/>
          </a:prstGeom>
        </p:spPr>
      </p:pic>
      <p:sp>
        <p:nvSpPr>
          <p:cNvPr id="86" name="ZoneTexte 85"/>
          <p:cNvSpPr txBox="1"/>
          <p:nvPr/>
        </p:nvSpPr>
        <p:spPr>
          <a:xfrm>
            <a:off x="-19929" y="9336085"/>
            <a:ext cx="56612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" dirty="0" smtClean="0"/>
              <a:t>* Selon </a:t>
            </a:r>
            <a:r>
              <a:rPr lang="fr-CH" sz="600" dirty="0" err="1" smtClean="0"/>
              <a:t>Quintero</a:t>
            </a:r>
            <a:r>
              <a:rPr lang="fr-CH" sz="600" dirty="0" smtClean="0"/>
              <a:t> et al</a:t>
            </a:r>
            <a:r>
              <a:rPr lang="fr-CH" sz="600" baseline="30000" dirty="0" smtClean="0"/>
              <a:t>2</a:t>
            </a:r>
            <a:r>
              <a:rPr lang="fr-CH" sz="600" dirty="0" smtClean="0"/>
              <a:t>, adénomes avancés: adénome tubulaire &gt;1cm, adénome villeux, dysplasie sévère ou carcinome  dans un polype.</a:t>
            </a:r>
          </a:p>
          <a:p>
            <a:r>
              <a:rPr lang="fr-CH" sz="800" baseline="30000" dirty="0" smtClean="0"/>
              <a:t>§ </a:t>
            </a:r>
            <a:r>
              <a:rPr lang="fr-CH" sz="600" dirty="0" smtClean="0"/>
              <a:t>Recommandations USPSTF</a:t>
            </a:r>
            <a:r>
              <a:rPr lang="fr-CH" sz="700" baseline="30000" dirty="0" smtClean="0"/>
              <a:t>8</a:t>
            </a:r>
            <a:r>
              <a:rPr lang="fr-CH" sz="600" dirty="0" smtClean="0"/>
              <a:t>, chiffres basés sur FIT annuel et non 1 an sur 2</a:t>
            </a:r>
            <a:r>
              <a:rPr lang="fr-CH" sz="700" baseline="30000" dirty="0"/>
              <a:t> </a:t>
            </a:r>
            <a:r>
              <a:rPr lang="fr-CH" sz="700" baseline="30000" dirty="0" smtClean="0"/>
              <a:t>8</a:t>
            </a:r>
            <a:endParaRPr lang="fr-CH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</TotalTime>
  <Words>1624</Words>
  <Application>Microsoft Office PowerPoint</Application>
  <PresentationFormat>Format A4 (210 x 297 mm)</PresentationFormat>
  <Paragraphs>119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Blank</vt:lpstr>
      <vt:lpstr>Présentation PowerPoint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Selby Kevin (HOS42435)</dc:creator>
  <cp:lastModifiedBy>Yonas</cp:lastModifiedBy>
  <cp:revision>337</cp:revision>
  <cp:lastPrinted>2018-01-24T14:32:21Z</cp:lastPrinted>
  <dcterms:created xsi:type="dcterms:W3CDTF">2014-09-23T07:09:24Z</dcterms:created>
  <dcterms:modified xsi:type="dcterms:W3CDTF">2018-04-01T15:51:34Z</dcterms:modified>
</cp:coreProperties>
</file>